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8" r:id="rId4"/>
  </p:sldMasterIdLst>
  <p:notesMasterIdLst>
    <p:notesMasterId r:id="rId21"/>
  </p:notesMasterIdLst>
  <p:handoutMasterIdLst>
    <p:handoutMasterId r:id="rId22"/>
  </p:handoutMasterIdLst>
  <p:sldIdLst>
    <p:sldId id="352" r:id="rId5"/>
    <p:sldId id="354" r:id="rId6"/>
    <p:sldId id="355" r:id="rId7"/>
    <p:sldId id="356" r:id="rId8"/>
    <p:sldId id="361" r:id="rId9"/>
    <p:sldId id="365" r:id="rId10"/>
    <p:sldId id="369" r:id="rId11"/>
    <p:sldId id="357" r:id="rId12"/>
    <p:sldId id="362" r:id="rId13"/>
    <p:sldId id="363" r:id="rId14"/>
    <p:sldId id="366" r:id="rId15"/>
    <p:sldId id="367" r:id="rId16"/>
    <p:sldId id="368" r:id="rId17"/>
    <p:sldId id="364" r:id="rId18"/>
    <p:sldId id="360" r:id="rId19"/>
    <p:sldId id="370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Taaffe" initials="LT" lastIdx="2" clrIdx="0">
    <p:extLst>
      <p:ext uri="{19B8F6BF-5375-455C-9EA6-DF929625EA0E}">
        <p15:presenceInfo xmlns:p15="http://schemas.microsoft.com/office/powerpoint/2012/main" userId="S-1-5-21-220523388-1592454029-682003330-3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12C"/>
    <a:srgbClr val="A2C62C"/>
    <a:srgbClr val="FF00FF"/>
    <a:srgbClr val="C32AE2"/>
    <a:srgbClr val="E4348B"/>
    <a:srgbClr val="A7358B"/>
    <a:srgbClr val="6920EC"/>
    <a:srgbClr val="DA8632"/>
    <a:srgbClr val="229CD2"/>
    <a:srgbClr val="E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65" autoAdjust="0"/>
  </p:normalViewPr>
  <p:slideViewPr>
    <p:cSldViewPr>
      <p:cViewPr varScale="1">
        <p:scale>
          <a:sx n="77" d="100"/>
          <a:sy n="77" d="100"/>
        </p:scale>
        <p:origin x="16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C3ADD-2C47-41AB-A545-BAB2E673BF3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B27F-337C-4019-B347-7B8FCE129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C1885-49A4-4152-83E7-73E1C482F921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9A56-FBD8-47DE-90DB-4793F9B1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4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2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2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6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2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4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3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9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259F1C7-8D8D-46CC-9118-A75872E70D8E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B6A2A8C-6230-4418-9074-AF124B95B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0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  <p:sldLayoutId id="2147484660" r:id="rId12"/>
    <p:sldLayoutId id="2147484661" r:id="rId13"/>
    <p:sldLayoutId id="2147484662" r:id="rId14"/>
    <p:sldLayoutId id="2147484663" r:id="rId15"/>
    <p:sldLayoutId id="2147484664" r:id="rId16"/>
    <p:sldLayoutId id="2147484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0992" y="306896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9269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Cheshire East Carers Service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990241"/>
            <a:ext cx="1765301" cy="56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312" y="2063021"/>
            <a:ext cx="1798375" cy="143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12" y="5579092"/>
            <a:ext cx="6987503" cy="11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78" y="2057244"/>
            <a:ext cx="3321818" cy="145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80" y="3412863"/>
            <a:ext cx="1386304" cy="211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23" y="3499004"/>
            <a:ext cx="1281686" cy="205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332" y="3491673"/>
            <a:ext cx="1436397" cy="211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9266" y="3442191"/>
            <a:ext cx="1477204" cy="211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2290" y="1999971"/>
            <a:ext cx="2465606" cy="148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6470" y="3751111"/>
            <a:ext cx="2430388" cy="7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25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Progress (from 01.01.23 - to date)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5780" y="2132856"/>
            <a:ext cx="8496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b="1" dirty="0"/>
              <a:t>To achieve these targets we must first embed change: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- Recruited the appropriate team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Provided the required training for staff (ongoing)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Induction of TUPE staff included Social Care Institute of Excellence Strengths based training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Are implementing operational changes including: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More remote assessments and support 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Flexible home office working 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Standardised and clearly defined case parameters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5437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Progress (from 01.01.23 - to date) </a:t>
            </a:r>
            <a:r>
              <a:rPr lang="en-GB" sz="2800" dirty="0" err="1">
                <a:solidFill>
                  <a:schemeClr val="bg1"/>
                </a:solidFill>
              </a:rPr>
              <a:t>cont</a:t>
            </a:r>
            <a:r>
              <a:rPr lang="en-GB" sz="2800" dirty="0">
                <a:solidFill>
                  <a:schemeClr val="bg1"/>
                </a:solidFill>
              </a:rPr>
              <a:t>….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8725" y="2221125"/>
            <a:ext cx="84969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-    Implement the software that allows us to accurately review what is working/what 	is not working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Enable quality of support throughout these changes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 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Continuous review of existing practice and consulting on changes to meet requirements of the new model and KPI’s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Engaging continuous promotional campaign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sz="1600" dirty="0"/>
              <a:t>Increased referrals (but also increased wait times)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  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695762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Ongoing Support During Change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2132856"/>
            <a:ext cx="37123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b="1" dirty="0"/>
              <a:t>Interventions / Support</a:t>
            </a:r>
          </a:p>
          <a:p>
            <a:r>
              <a:rPr lang="en-US" sz="1400" dirty="0"/>
              <a:t>Social care system explained/discussed </a:t>
            </a:r>
          </a:p>
          <a:p>
            <a:endParaRPr lang="en-GB" sz="1400" dirty="0"/>
          </a:p>
          <a:p>
            <a:r>
              <a:rPr lang="en-US" sz="1400" dirty="0"/>
              <a:t>Advice for navigating social care system to meet Carers/cared for needs </a:t>
            </a:r>
          </a:p>
          <a:p>
            <a:endParaRPr lang="en-GB" sz="1400" dirty="0"/>
          </a:p>
          <a:p>
            <a:r>
              <a:rPr lang="en-US" sz="1400" dirty="0"/>
              <a:t>Informing around </a:t>
            </a:r>
            <a:r>
              <a:rPr lang="en-US" sz="1400" dirty="0" err="1"/>
              <a:t>Carer</a:t>
            </a:r>
            <a:r>
              <a:rPr lang="en-US" sz="1400" dirty="0"/>
              <a:t> rights</a:t>
            </a:r>
            <a:r>
              <a:rPr lang="en-GB" sz="1400" dirty="0"/>
              <a:t> (</a:t>
            </a:r>
            <a:r>
              <a:rPr lang="en-US" sz="1400" dirty="0"/>
              <a:t>including </a:t>
            </a:r>
            <a:r>
              <a:rPr lang="en-US" sz="1400" dirty="0" err="1"/>
              <a:t>Carer</a:t>
            </a:r>
            <a:r>
              <a:rPr lang="en-US" sz="1400" dirty="0"/>
              <a:t> and cared for right to a needs assessment)</a:t>
            </a:r>
          </a:p>
          <a:p>
            <a:endParaRPr lang="en-GB" sz="1400" dirty="0"/>
          </a:p>
          <a:p>
            <a:r>
              <a:rPr lang="en-US" sz="1400" dirty="0"/>
              <a:t>Practical support/guidance regarding: </a:t>
            </a:r>
          </a:p>
          <a:p>
            <a:r>
              <a:rPr lang="en-US" sz="1400" dirty="0"/>
              <a:t>home management </a:t>
            </a:r>
            <a:endParaRPr lang="en-GB" sz="1400" dirty="0"/>
          </a:p>
          <a:p>
            <a:r>
              <a:rPr lang="en-US" sz="1400" dirty="0"/>
              <a:t>finance/budgeting </a:t>
            </a:r>
            <a:endParaRPr lang="en-GB" sz="1400" dirty="0"/>
          </a:p>
          <a:p>
            <a:r>
              <a:rPr lang="en-US" sz="1400" dirty="0"/>
              <a:t>nutrition and shopping</a:t>
            </a:r>
          </a:p>
          <a:p>
            <a:endParaRPr lang="en-US" sz="1400" dirty="0"/>
          </a:p>
          <a:p>
            <a:r>
              <a:rPr lang="en-US" sz="1400" dirty="0"/>
              <a:t>Exploring existing community assets and how they can meet the needs/interest of the </a:t>
            </a:r>
            <a:r>
              <a:rPr lang="en-US" sz="1400" dirty="0" err="1"/>
              <a:t>Carer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endParaRPr lang="en-GB" sz="14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01906" y="1988840"/>
            <a:ext cx="3712382" cy="31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endParaRPr lang="en-GB" sz="1400" dirty="0"/>
          </a:p>
          <a:p>
            <a:endParaRPr lang="en-GB" sz="1400" dirty="0"/>
          </a:p>
          <a:p>
            <a:r>
              <a:rPr lang="en-US" sz="1400" dirty="0"/>
              <a:t>Directing </a:t>
            </a:r>
            <a:r>
              <a:rPr lang="en-US" sz="1400" dirty="0" err="1"/>
              <a:t>Carer</a:t>
            </a:r>
            <a:r>
              <a:rPr lang="en-US" sz="1400" dirty="0"/>
              <a:t> to useful websites/published information </a:t>
            </a:r>
          </a:p>
          <a:p>
            <a:endParaRPr lang="en-GB" sz="1400" dirty="0"/>
          </a:p>
          <a:p>
            <a:r>
              <a:rPr lang="en-US" sz="1400" dirty="0"/>
              <a:t>Statutory Carers Assessment </a:t>
            </a:r>
          </a:p>
          <a:p>
            <a:endParaRPr lang="en-US" sz="1400" dirty="0"/>
          </a:p>
          <a:p>
            <a:r>
              <a:rPr lang="en-US" sz="1400" dirty="0"/>
              <a:t>Non Statutory Assessment </a:t>
            </a:r>
          </a:p>
          <a:p>
            <a:endParaRPr lang="en-US" sz="1400" dirty="0"/>
          </a:p>
          <a:p>
            <a:r>
              <a:rPr lang="en-US" sz="1400" dirty="0"/>
              <a:t>Emergency Planning  </a:t>
            </a:r>
          </a:p>
          <a:p>
            <a:r>
              <a:rPr lang="en-US" sz="1400" dirty="0"/>
              <a:t>Emergency Card </a:t>
            </a:r>
            <a:endParaRPr lang="en-GB" sz="1400" dirty="0"/>
          </a:p>
          <a:p>
            <a:endParaRPr lang="en-US" sz="1400" dirty="0"/>
          </a:p>
          <a:p>
            <a:r>
              <a:rPr lang="en-US" sz="1400" dirty="0"/>
              <a:t>Risk Assessments </a:t>
            </a:r>
          </a:p>
          <a:p>
            <a:r>
              <a:rPr lang="en-US" sz="1400" dirty="0"/>
              <a:t>Safeguarding Referral </a:t>
            </a:r>
          </a:p>
          <a:p>
            <a:r>
              <a:rPr lang="en-US" sz="1400" dirty="0"/>
              <a:t>Safeguarding follow up support/review</a:t>
            </a:r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4966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2132856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en-GB" sz="1400" b="1" dirty="0"/>
              <a:t>Interventions / Support continued:</a:t>
            </a:r>
          </a:p>
          <a:p>
            <a:endParaRPr lang="en-US" sz="1400" dirty="0"/>
          </a:p>
          <a:p>
            <a:r>
              <a:rPr lang="en-US" sz="1400" dirty="0"/>
              <a:t>Strengths focused discussions</a:t>
            </a:r>
          </a:p>
          <a:p>
            <a:r>
              <a:rPr lang="en-US" sz="1400" dirty="0"/>
              <a:t>Wellbeing Session / Emotional support</a:t>
            </a:r>
            <a:endParaRPr lang="en-GB" sz="1400" dirty="0"/>
          </a:p>
          <a:p>
            <a:endParaRPr lang="en-US" sz="1400" dirty="0"/>
          </a:p>
          <a:p>
            <a:r>
              <a:rPr lang="en-US" sz="1400" dirty="0"/>
              <a:t>Crisis support</a:t>
            </a:r>
          </a:p>
          <a:p>
            <a:endParaRPr lang="en-GB" sz="1400" dirty="0"/>
          </a:p>
          <a:p>
            <a:r>
              <a:rPr lang="en-US" sz="1400" dirty="0"/>
              <a:t>Advocate for </a:t>
            </a:r>
            <a:r>
              <a:rPr lang="en-US" sz="1400" dirty="0" err="1"/>
              <a:t>Carer</a:t>
            </a:r>
            <a:r>
              <a:rPr lang="en-US" sz="1400" dirty="0"/>
              <a:t> with other agencies</a:t>
            </a:r>
          </a:p>
          <a:p>
            <a:r>
              <a:rPr lang="en-US" sz="1400" dirty="0"/>
              <a:t> </a:t>
            </a:r>
            <a:endParaRPr lang="en-GB" sz="1400" dirty="0"/>
          </a:p>
          <a:p>
            <a:r>
              <a:rPr lang="en-US" sz="1400" dirty="0"/>
              <a:t>Liaising with other agencies/services  for the </a:t>
            </a:r>
            <a:r>
              <a:rPr lang="en-US" sz="1400" dirty="0" err="1"/>
              <a:t>carer</a:t>
            </a:r>
            <a:endParaRPr lang="en-GB" sz="1400" dirty="0"/>
          </a:p>
          <a:p>
            <a:r>
              <a:rPr lang="en-US" sz="1400" dirty="0"/>
              <a:t>Liaising with other agencies/services re the Cared For</a:t>
            </a:r>
            <a:endParaRPr lang="en-GB" sz="1400" dirty="0"/>
          </a:p>
          <a:p>
            <a:r>
              <a:rPr lang="en-US" sz="1400" dirty="0"/>
              <a:t>  </a:t>
            </a:r>
            <a:endParaRPr lang="en-GB" sz="1400" dirty="0"/>
          </a:p>
          <a:p>
            <a:r>
              <a:rPr lang="en-US" sz="1400" dirty="0"/>
              <a:t>Collaborative work with other professional (to achieve best outcome for the </a:t>
            </a:r>
            <a:r>
              <a:rPr lang="en-US" sz="1400" dirty="0" err="1"/>
              <a:t>Carer</a:t>
            </a:r>
            <a:r>
              <a:rPr lang="en-US" sz="1400" dirty="0"/>
              <a:t>)</a:t>
            </a:r>
          </a:p>
          <a:p>
            <a:endParaRPr lang="en-GB" sz="1400" dirty="0"/>
          </a:p>
          <a:p>
            <a:r>
              <a:rPr lang="en-US" sz="1400" dirty="0"/>
              <a:t>Facilitating access/attendance to another service/support </a:t>
            </a:r>
          </a:p>
          <a:p>
            <a:endParaRPr lang="en-GB" sz="1400" dirty="0"/>
          </a:p>
          <a:p>
            <a:r>
              <a:rPr lang="en-US" sz="1400" dirty="0"/>
              <a:t>Living Well Fund – linked to outcomes 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Ongoing Support During Change </a:t>
            </a:r>
            <a:r>
              <a:rPr lang="en-GB" sz="2800" dirty="0" err="1">
                <a:solidFill>
                  <a:schemeClr val="bg1"/>
                </a:solidFill>
              </a:rPr>
              <a:t>cont</a:t>
            </a:r>
            <a:r>
              <a:rPr lang="en-GB" sz="2800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802632" y="1961691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endParaRPr lang="en-US" sz="1400" dirty="0"/>
          </a:p>
          <a:p>
            <a:r>
              <a:rPr lang="en-US" sz="1400" dirty="0"/>
              <a:t>Hospital Discharge Fund</a:t>
            </a:r>
          </a:p>
          <a:p>
            <a:endParaRPr lang="en-US" sz="1400" dirty="0"/>
          </a:p>
          <a:p>
            <a:r>
              <a:rPr lang="en-US" sz="1400" dirty="0"/>
              <a:t>Referral into other agencies/services </a:t>
            </a:r>
          </a:p>
          <a:p>
            <a:r>
              <a:rPr lang="en-US" sz="1400" dirty="0"/>
              <a:t>Signposting into other agencies/services </a:t>
            </a:r>
          </a:p>
          <a:p>
            <a:r>
              <a:rPr lang="en-US" sz="1400" dirty="0"/>
              <a:t>Referral Submitted Follow Up </a:t>
            </a:r>
          </a:p>
          <a:p>
            <a:endParaRPr lang="en-US" sz="1400" dirty="0"/>
          </a:p>
          <a:p>
            <a:r>
              <a:rPr lang="en-US" sz="1400" dirty="0"/>
              <a:t>Training </a:t>
            </a:r>
            <a:r>
              <a:rPr lang="en-GB" sz="1400" dirty="0"/>
              <a:t>for Carers</a:t>
            </a:r>
          </a:p>
          <a:p>
            <a:endParaRPr lang="en-GB" sz="1400" dirty="0"/>
          </a:p>
          <a:p>
            <a:r>
              <a:rPr lang="en-GB" sz="1400" dirty="0"/>
              <a:t>Groups and activities  </a:t>
            </a:r>
          </a:p>
          <a:p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934443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332" y="2348880"/>
            <a:ext cx="25511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b="1" dirty="0"/>
              <a:t>GROUPS ADULTS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Craft Art and Multi Media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Walk and Talk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Afternoon Tea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Carers Sat Big Breakfast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 err="1"/>
              <a:t>Cheerbrook</a:t>
            </a:r>
            <a:r>
              <a:rPr lang="en-GB" sz="1200" dirty="0"/>
              <a:t> Farm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Macclesfield Art Space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Craft afternoon tea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Blaze Farm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Pot painting and tea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Wizard Walk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2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04546" y="2348880"/>
            <a:ext cx="31567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b="1" dirty="0"/>
              <a:t>CARER TRAINING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Emergency First Aid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Manual Handling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Infection and prevention control and the safe handling of medication 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Basic food safety, nutrition and fire safety on the home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The benefit of receiving a Statutory Carers Assessment, looking after your health and wellbeing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Scam awareness, safeguarding concern and mental capacity awareness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 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2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53439" y="2348880"/>
            <a:ext cx="25511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b="1" dirty="0"/>
              <a:t>GROUPS YOUNG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Outdoor activities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Picnics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Dancing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Walk and talk sessions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Roller disco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Canoe Trips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Canal boat trips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Park meet up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Exotic animals visit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Sibling activities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/>
              <a:t>Toolkit for Wellbeing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Ongoing Support During Change </a:t>
            </a:r>
            <a:r>
              <a:rPr lang="en-GB" sz="2800" dirty="0" err="1">
                <a:solidFill>
                  <a:schemeClr val="bg1"/>
                </a:solidFill>
              </a:rPr>
              <a:t>cont</a:t>
            </a:r>
            <a:r>
              <a:rPr lang="en-GB" sz="2800" dirty="0">
                <a:solidFill>
                  <a:schemeClr val="bg1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8829268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Development Plans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050046"/>
            <a:ext cx="74374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Take a break solution </a:t>
            </a:r>
          </a:p>
          <a:p>
            <a:endParaRPr lang="en-GB" sz="1400" dirty="0"/>
          </a:p>
          <a:p>
            <a:r>
              <a:rPr lang="en-GB" sz="1400" dirty="0"/>
              <a:t>- Dementia offer standardised across all staff </a:t>
            </a:r>
          </a:p>
          <a:p>
            <a:endParaRPr lang="en-GB" sz="1400" dirty="0"/>
          </a:p>
          <a:p>
            <a:r>
              <a:rPr lang="en-GB" sz="1400" dirty="0"/>
              <a:t>- DISC training  for carers </a:t>
            </a:r>
          </a:p>
          <a:p>
            <a:endParaRPr lang="en-GB" sz="1400" dirty="0"/>
          </a:p>
          <a:p>
            <a:r>
              <a:rPr lang="en-GB" sz="1400" dirty="0"/>
              <a:t>- Computerised CBT for Young Carers and Parent Carers</a:t>
            </a:r>
          </a:p>
          <a:p>
            <a:endParaRPr lang="en-GB" sz="1400" dirty="0"/>
          </a:p>
          <a:p>
            <a:r>
              <a:rPr lang="en-GB" sz="1400" dirty="0"/>
              <a:t>- Expand on training for Carers </a:t>
            </a:r>
          </a:p>
          <a:p>
            <a:endParaRPr lang="en-GB" sz="1400" dirty="0"/>
          </a:p>
          <a:p>
            <a:r>
              <a:rPr lang="en-GB" sz="1400" dirty="0"/>
              <a:t>- News Letter re-launch </a:t>
            </a:r>
          </a:p>
          <a:p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Use of case management software to review the effectiveness of service model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Are we meeting in meeting carers needs/outcomes 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Are we using staff time effectively  </a:t>
            </a:r>
          </a:p>
          <a:p>
            <a:endParaRPr lang="en-GB" sz="1400" dirty="0"/>
          </a:p>
          <a:p>
            <a:r>
              <a:rPr lang="en-GB" sz="1400" dirty="0"/>
              <a:t>- Carer Confident accreditation </a:t>
            </a:r>
          </a:p>
          <a:p>
            <a:endParaRPr lang="en-GB" sz="1400" dirty="0"/>
          </a:p>
          <a:p>
            <a:r>
              <a:rPr lang="en-GB" sz="1400" dirty="0"/>
              <a:t>- Continued promotion of the service to reach carers not already known to us </a:t>
            </a:r>
          </a:p>
          <a:p>
            <a:endParaRPr lang="en-GB" sz="1400" dirty="0"/>
          </a:p>
          <a:p>
            <a:r>
              <a:rPr lang="en-GB" sz="1400" dirty="0"/>
              <a:t>- Co-production events embedded as standard practice - You said/We Did</a:t>
            </a:r>
          </a:p>
          <a:p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8295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0992" y="306896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9269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Cheshire East Carers Service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990241"/>
            <a:ext cx="1765301" cy="56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312" y="2063021"/>
            <a:ext cx="1798375" cy="143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12" y="5579092"/>
            <a:ext cx="6987503" cy="11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78" y="2057244"/>
            <a:ext cx="3321818" cy="145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80" y="3412863"/>
            <a:ext cx="1386304" cy="211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23" y="3499004"/>
            <a:ext cx="1281686" cy="205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332" y="3491673"/>
            <a:ext cx="1436397" cy="211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9266" y="3442191"/>
            <a:ext cx="1477204" cy="211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2290" y="1999971"/>
            <a:ext cx="2465606" cy="148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6470" y="3751111"/>
            <a:ext cx="2430388" cy="7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0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Representing Making Space 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724748" y="2636912"/>
            <a:ext cx="7468242" cy="2439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 Magee, Regional Head of Operations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Taaffe, Senior Development Manager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Reeves, Service Manager </a:t>
            </a:r>
          </a:p>
        </p:txBody>
      </p:sp>
    </p:spTree>
    <p:extLst>
      <p:ext uri="{BB962C8B-B14F-4D97-AF65-F5344CB8AC3E}">
        <p14:creationId xmlns:p14="http://schemas.microsoft.com/office/powerpoint/2010/main" val="30617240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Todays Presentation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2348880"/>
            <a:ext cx="5184576" cy="3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Making Space</a:t>
            </a: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Cheshire East Carers Service Model </a:t>
            </a: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to date (from 01.01.23)</a:t>
            </a: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Carer Support Now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Tx/>
              <a:buChar char="-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Plans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445224"/>
            <a:ext cx="3573016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300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Introduction to Making Space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2348880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For over 40 years we have provided care and support and operate </a:t>
            </a:r>
            <a:r>
              <a:rPr lang="en-GB" sz="1600" dirty="0"/>
              <a:t>from Cumbria to Cambridge.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We support people in their own home, in their local community and with specialist support services.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Alongside Carers Services our other services include:</a:t>
            </a:r>
          </a:p>
          <a:p>
            <a:pPr fontAlgn="base"/>
            <a:endParaRPr lang="en-GB" sz="1600" dirty="0"/>
          </a:p>
          <a:p>
            <a:pPr fontAlgn="base"/>
            <a:r>
              <a:rPr lang="en-GB" sz="1600" dirty="0"/>
              <a:t>– Residential and nursing homes</a:t>
            </a:r>
          </a:p>
          <a:p>
            <a:pPr fontAlgn="base"/>
            <a:r>
              <a:rPr lang="en-GB" sz="1600" dirty="0"/>
              <a:t>– Supported living and extra care</a:t>
            </a:r>
          </a:p>
          <a:p>
            <a:pPr fontAlgn="base"/>
            <a:r>
              <a:rPr lang="en-GB" sz="1600" dirty="0"/>
              <a:t>– Floating support</a:t>
            </a:r>
          </a:p>
          <a:p>
            <a:pPr fontAlgn="base"/>
            <a:r>
              <a:rPr lang="en-GB" sz="1600" dirty="0"/>
              <a:t>– Independent hospitals</a:t>
            </a:r>
          </a:p>
          <a:p>
            <a:pPr fontAlgn="base"/>
            <a:r>
              <a:rPr lang="en-GB" sz="1600" dirty="0"/>
              <a:t>– Community support and social inclusion</a:t>
            </a:r>
          </a:p>
          <a:p>
            <a:pPr fontAlgn="base"/>
            <a:r>
              <a:rPr lang="en-GB" sz="1600" dirty="0"/>
              <a:t>– Employment and wellbeing</a:t>
            </a:r>
          </a:p>
          <a:p>
            <a:pPr fontAlgn="base"/>
            <a:r>
              <a:rPr lang="en-GB" sz="1600" dirty="0"/>
              <a:t>– Psychological therapies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218617"/>
            <a:ext cx="2465606" cy="148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377" y="3221516"/>
            <a:ext cx="1798375" cy="143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715" y="4653850"/>
            <a:ext cx="1765301" cy="56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805" y="4095254"/>
            <a:ext cx="2430388" cy="7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439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Introduction to Making Space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2204864"/>
            <a:ext cx="8496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Each year we support over 20,000 carers.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dirty="0"/>
              <a:t>We deliver specialisms including dementia and mental health as well as generic carer services, young adult carers and young carer services in partnership with Footsteps 2000.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b="1" dirty="0"/>
              <a:t>Vision: 	</a:t>
            </a:r>
            <a:r>
              <a:rPr lang="en-GB" sz="1600" i="1" dirty="0"/>
              <a:t>We will put wellbeing at the </a:t>
            </a:r>
            <a:r>
              <a:rPr lang="en-GB" sz="1600" i="1" u="sng" dirty="0"/>
              <a:t>heart</a:t>
            </a:r>
            <a:r>
              <a:rPr lang="en-GB" sz="1600" i="1" dirty="0"/>
              <a:t> of health and social care.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b="1" dirty="0"/>
              <a:t>Mission: 	</a:t>
            </a:r>
            <a:r>
              <a:rPr lang="en-GB" sz="1600" i="1" dirty="0"/>
              <a:t>Together we build relationships, connect communities and provide quality 		care as </a:t>
            </a:r>
            <a:r>
              <a:rPr lang="en-GB" sz="1600" i="1" u="sng" dirty="0"/>
              <a:t>unique</a:t>
            </a:r>
            <a:r>
              <a:rPr lang="en-GB" sz="1600" i="1" dirty="0"/>
              <a:t> as the people we support.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600" b="1" dirty="0"/>
              <a:t>Our Values: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62" y="5157192"/>
            <a:ext cx="6987503" cy="11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8552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Cheshire East Carers Service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7813"/>
            <a:ext cx="5040560" cy="4891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556792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Service Model Purpose </a:t>
            </a:r>
          </a:p>
        </p:txBody>
      </p:sp>
    </p:spTree>
    <p:extLst>
      <p:ext uri="{BB962C8B-B14F-4D97-AF65-F5344CB8AC3E}">
        <p14:creationId xmlns:p14="http://schemas.microsoft.com/office/powerpoint/2010/main" val="34915293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9" y="836712"/>
            <a:ext cx="6471981" cy="53381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5805264"/>
            <a:ext cx="288032" cy="446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646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Cheshire East Carers Service Model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2204864"/>
            <a:ext cx="8496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b="1" dirty="0"/>
              <a:t>Annually: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To receive 2000 Adults and 400 Young carers referrals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For 1500 Adults and 250 Young to be new to the service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To maintain a total of 7000 Adult and 800 Young Carers registered with the service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To complete a Statutory Needs Assessment with 90% of new referrals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To complete an assessment for 95% of those that decline a SNA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90% of carers that have had an assessment offered/had an outcomes and support plan review</a:t>
            </a:r>
          </a:p>
        </p:txBody>
      </p:sp>
    </p:spTree>
    <p:extLst>
      <p:ext uri="{BB962C8B-B14F-4D97-AF65-F5344CB8AC3E}">
        <p14:creationId xmlns:p14="http://schemas.microsoft.com/office/powerpoint/2010/main" val="5149755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25357" cy="8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2150" y="66162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bg1"/>
                </a:solidFill>
              </a:rPr>
              <a:t>Cheshire East Carers Service Model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8725" y="2204864"/>
            <a:ext cx="8496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b="1" dirty="0"/>
              <a:t>Annually: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15 Different Schools engaged with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90% of these will have engaged in young carer training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80% of these schools will have a young carers champion in place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16 In person Adult/parent carer sessions provided per month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16 In person Young carer sessions provided per month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 sz="1400" dirty="0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400" dirty="0"/>
              <a:t>4 Awareness raising events per month </a:t>
            </a:r>
          </a:p>
        </p:txBody>
      </p:sp>
    </p:spTree>
    <p:extLst>
      <p:ext uri="{BB962C8B-B14F-4D97-AF65-F5344CB8AC3E}">
        <p14:creationId xmlns:p14="http://schemas.microsoft.com/office/powerpoint/2010/main" val="428591326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da9bfa-3f0c-4d6a-b441-4ff1f961694a">
      <Terms xmlns="http://schemas.microsoft.com/office/infopath/2007/PartnerControls"/>
    </lcf76f155ced4ddcb4097134ff3c332f>
    <TaxCatchAll xmlns="82f3b975-b9aa-45b3-8fb0-6b9644d33e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56E5E5EAE73449AA2E94E54696EC5" ma:contentTypeVersion="16" ma:contentTypeDescription="Create a new document." ma:contentTypeScope="" ma:versionID="1ca1cc9610c42736184ec27a23532ba3">
  <xsd:schema xmlns:xsd="http://www.w3.org/2001/XMLSchema" xmlns:xs="http://www.w3.org/2001/XMLSchema" xmlns:p="http://schemas.microsoft.com/office/2006/metadata/properties" xmlns:ns2="82f3b975-b9aa-45b3-8fb0-6b9644d33e5a" xmlns:ns3="6dda9bfa-3f0c-4d6a-b441-4ff1f961694a" targetNamespace="http://schemas.microsoft.com/office/2006/metadata/properties" ma:root="true" ma:fieldsID="0e855ca0b72cd05408f65a778a86e80a" ns2:_="" ns3:_="">
    <xsd:import namespace="82f3b975-b9aa-45b3-8fb0-6b9644d33e5a"/>
    <xsd:import namespace="6dda9bfa-3f0c-4d6a-b441-4ff1f96169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3b975-b9aa-45b3-8fb0-6b9644d33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d8b955-c016-4515-8479-2cb290cdd3cb}" ma:internalName="TaxCatchAll" ma:showField="CatchAllData" ma:web="82f3b975-b9aa-45b3-8fb0-6b9644d33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a9bfa-3f0c-4d6a-b441-4ff1f9616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bd3adb-cbc4-4f87-b437-aa67196b8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6FDA6-BC56-41ED-9F44-6E729FD69F3B}">
  <ds:schemaRefs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fe9763ec-ad53-465a-8f34-e49ae9684383"/>
    <ds:schemaRef ds:uri="22f602d8-3344-4f83-80dc-c73d84c6325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E4D19B-000A-4B78-917E-935371372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E8C40D-AA81-4C9F-83EE-C461D139226A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59990</TotalTime>
  <Words>927</Words>
  <Application>Microsoft Office PowerPoint</Application>
  <PresentationFormat>On-screen Show (4:3)</PresentationFormat>
  <Paragraphs>211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Making 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Ryder</dc:creator>
  <cp:lastModifiedBy>Jane Reeves</cp:lastModifiedBy>
  <cp:revision>647</cp:revision>
  <cp:lastPrinted>2020-01-31T10:58:41Z</cp:lastPrinted>
  <dcterms:created xsi:type="dcterms:W3CDTF">2017-08-08T08:37:04Z</dcterms:created>
  <dcterms:modified xsi:type="dcterms:W3CDTF">2023-04-18T11:04:00Z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0x010100C1F3E160AD9CA14DADDFBF5902F68C9C</vt:lpwstr>
  </property>
</Properties>
</file>